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487" r:id="rId3"/>
    <p:sldId id="480" r:id="rId4"/>
    <p:sldId id="593" r:id="rId5"/>
    <p:sldId id="489" r:id="rId6"/>
    <p:sldId id="354" r:id="rId7"/>
    <p:sldId id="394" r:id="rId8"/>
    <p:sldId id="490" r:id="rId9"/>
    <p:sldId id="491" r:id="rId10"/>
    <p:sldId id="471" r:id="rId11"/>
    <p:sldId id="475" r:id="rId12"/>
    <p:sldId id="492" r:id="rId13"/>
    <p:sldId id="474" r:id="rId14"/>
    <p:sldId id="493" r:id="rId15"/>
    <p:sldId id="355" r:id="rId16"/>
    <p:sldId id="495" r:id="rId17"/>
    <p:sldId id="496" r:id="rId18"/>
    <p:sldId id="499" r:id="rId19"/>
    <p:sldId id="500" r:id="rId20"/>
    <p:sldId id="501" r:id="rId21"/>
    <p:sldId id="510" r:id="rId22"/>
    <p:sldId id="502" r:id="rId23"/>
    <p:sldId id="503" r:id="rId24"/>
    <p:sldId id="504" r:id="rId25"/>
    <p:sldId id="505" r:id="rId26"/>
    <p:sldId id="506" r:id="rId27"/>
    <p:sldId id="509" r:id="rId28"/>
    <p:sldId id="511" r:id="rId29"/>
    <p:sldId id="512" r:id="rId30"/>
    <p:sldId id="513" r:id="rId31"/>
    <p:sldId id="606" r:id="rId32"/>
    <p:sldId id="603" r:id="rId33"/>
    <p:sldId id="607" r:id="rId34"/>
    <p:sldId id="494" r:id="rId35"/>
    <p:sldId id="594" r:id="rId36"/>
    <p:sldId id="604" r:id="rId37"/>
    <p:sldId id="605" r:id="rId38"/>
    <p:sldId id="601" r:id="rId39"/>
    <p:sldId id="587" r:id="rId40"/>
    <p:sldId id="514" r:id="rId41"/>
    <p:sldId id="592" r:id="rId42"/>
    <p:sldId id="596" r:id="rId43"/>
    <p:sldId id="597" r:id="rId44"/>
    <p:sldId id="598" r:id="rId45"/>
    <p:sldId id="600" r:id="rId46"/>
    <p:sldId id="599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1" autoAdjust="0"/>
    <p:restoredTop sz="95828" autoAdjust="0"/>
  </p:normalViewPr>
  <p:slideViewPr>
    <p:cSldViewPr snapToGrid="0" snapToObjects="1">
      <p:cViewPr varScale="1">
        <p:scale>
          <a:sx n="126" d="100"/>
          <a:sy n="126" d="100"/>
        </p:scale>
        <p:origin x="3210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3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24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21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58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54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314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59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24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784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99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18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05.12.2025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</a:t>
            </a:r>
            <a:r>
              <a:rPr lang="en-US" sz="6000" b="1" dirty="0">
                <a:solidFill>
                  <a:schemeClr val="bg1"/>
                </a:solidFill>
              </a:rPr>
              <a:t>dense </a:t>
            </a:r>
            <a:r>
              <a:rPr lang="en-US" sz="6000" b="1" dirty="0" smtClean="0">
                <a:solidFill>
                  <a:schemeClr val="bg1"/>
                </a:solidFill>
              </a:rPr>
              <a:t>prediction</a:t>
            </a:r>
            <a:r>
              <a:rPr lang="ru-RU" sz="6000" b="1" dirty="0" smtClean="0">
                <a:solidFill>
                  <a:schemeClr val="bg1"/>
                </a:solidFill>
              </a:rPr>
              <a:t> на примере семантической сегментации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516570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компьютерного зрения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99376" y="220045"/>
            <a:ext cx="10515600" cy="75437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Архитектуры </a:t>
            </a:r>
            <a:r>
              <a:rPr lang="ru-RU" sz="4800" b="1" dirty="0">
                <a:solidFill>
                  <a:schemeClr val="bg1"/>
                </a:solidFill>
              </a:rPr>
              <a:t>сегментации </a:t>
            </a:r>
            <a:r>
              <a:rPr lang="en-US" sz="4800" b="1" dirty="0" err="1" smtClean="0">
                <a:solidFill>
                  <a:schemeClr val="bg1"/>
                </a:solidFill>
              </a:rPr>
              <a:t>DeconvNet</a:t>
            </a:r>
            <a:r>
              <a:rPr lang="en-US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 err="1" smtClean="0">
                <a:solidFill>
                  <a:schemeClr val="bg1"/>
                </a:solidFill>
              </a:rPr>
              <a:t>SegNet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07975" y="1064127"/>
            <a:ext cx="5861819" cy="274606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429676" y="840838"/>
            <a:ext cx="5402127" cy="2695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07295" y="3607662"/>
            <a:ext cx="6140011" cy="3129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63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 smtClean="0">
                <a:solidFill>
                  <a:schemeClr val="bg1"/>
                </a:solidFill>
              </a:rPr>
              <a:t>DeconvNet</a:t>
            </a:r>
            <a:r>
              <a:rPr lang="en-US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 err="1" smtClean="0">
                <a:solidFill>
                  <a:schemeClr val="bg1"/>
                </a:solidFill>
              </a:rPr>
              <a:t>SegNet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0042" y="3461073"/>
            <a:ext cx="5993125" cy="2990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0589" y="3461073"/>
            <a:ext cx="5867671" cy="2990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169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60375" y="160338"/>
            <a:ext cx="5606597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Сети на основе </a:t>
            </a:r>
            <a:r>
              <a:rPr lang="en-US" sz="4800" b="1" dirty="0" smtClean="0">
                <a:solidFill>
                  <a:schemeClr val="bg1"/>
                </a:solidFill>
              </a:rPr>
              <a:t>U-Net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0" y="707405"/>
            <a:ext cx="5438646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dirty="0">
                <a:solidFill>
                  <a:schemeClr val="bg1"/>
                </a:solidFill>
              </a:rPr>
              <a:t>U-Net</a:t>
            </a:r>
            <a:endParaRPr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bg1"/>
                </a:solidFill>
              </a:rPr>
              <a:t>U-Net </a:t>
            </a:r>
            <a:r>
              <a:rPr lang="ru-RU" dirty="0">
                <a:solidFill>
                  <a:schemeClr val="bg1"/>
                </a:solidFill>
              </a:rPr>
              <a:t>не обязательно симметричный. Как правило варьируют </a:t>
            </a:r>
            <a:r>
              <a:rPr lang="ru-RU" dirty="0" err="1">
                <a:solidFill>
                  <a:schemeClr val="bg1"/>
                </a:solidFill>
              </a:rPr>
              <a:t>энкодер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Связи </a:t>
            </a:r>
            <a:r>
              <a:rPr lang="en-US" dirty="0">
                <a:solidFill>
                  <a:schemeClr val="bg1"/>
                </a:solidFill>
              </a:rPr>
              <a:t>U-Net – </a:t>
            </a:r>
            <a:r>
              <a:rPr lang="ru-RU" dirty="0">
                <a:solidFill>
                  <a:schemeClr val="bg1"/>
                </a:solidFill>
              </a:rPr>
              <a:t>почти </a:t>
            </a:r>
            <a:r>
              <a:rPr lang="en-US" dirty="0">
                <a:solidFill>
                  <a:schemeClr val="bg1"/>
                </a:solidFill>
              </a:rPr>
              <a:t>Attention</a:t>
            </a: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Цель модификаций </a:t>
            </a:r>
            <a:r>
              <a:rPr lang="en-US" dirty="0">
                <a:solidFill>
                  <a:schemeClr val="bg1"/>
                </a:solidFill>
              </a:rPr>
              <a:t>U-Net - </a:t>
            </a:r>
            <a:r>
              <a:rPr lang="ru-RU" dirty="0">
                <a:solidFill>
                  <a:schemeClr val="bg1"/>
                </a:solidFill>
              </a:rPr>
              <a:t> задача в усилении признаков</a:t>
            </a:r>
          </a:p>
          <a:p>
            <a:pPr lvl="1">
              <a:defRPr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3078" name="Picture 6" descr="https://www.researchgate.net/publication/359639742/figure/fig2/AS:11431281096361215@1668123337475/Comparison-of-U-Net-a-U-Net-b-U-Net-3-c-and-the-proposed-ELU-Net-d-The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20" y="3076141"/>
            <a:ext cx="4373880" cy="35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g.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80" y="2308563"/>
            <a:ext cx="4922520" cy="454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Рис. 2: Обзор архитектуры TransUNet. MSA (Multi-head Self-Attention. Многоголовое самовнимание), и MLP (Multi-Layer Perceptron. Многослойный персептрон)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12" y="184261"/>
            <a:ext cx="4189667" cy="203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47536" y="63939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https://habr.com/ru/companies/otus/articles/690630/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713296" y="190411"/>
            <a:ext cx="1291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-apple-system"/>
              </a:rPr>
              <a:t>TransUNet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07975" y="6611726"/>
            <a:ext cx="86906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https://deepmachinelearning.ru/docs/Neural-networks/Semantic-segmentation/U-net-and-extensions</a:t>
            </a:r>
          </a:p>
        </p:txBody>
      </p:sp>
      <p:pic>
        <p:nvPicPr>
          <p:cNvPr id="1026" name="Picture 2" descr="https://deepmachinelearning.ru/assets/images/LinkNet-architecture-67fc757e3377f64f7428d9ec84539e4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26" y="3399172"/>
            <a:ext cx="2524440" cy="312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 bwMode="auto">
          <a:xfrm>
            <a:off x="4822820" y="3965081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1C1E21"/>
                </a:solidFill>
                <a:latin typeface="system-ui"/>
              </a:rPr>
              <a:t>LinkNet</a:t>
            </a:r>
            <a:endParaRPr lang="en-US" b="1" i="0" dirty="0">
              <a:solidFill>
                <a:srgbClr val="1C1E21"/>
              </a:solidFill>
              <a:effectLst/>
              <a:latin typeface="system-ui"/>
            </a:endParaRPr>
          </a:p>
        </p:txBody>
      </p:sp>
      <p:pic>
        <p:nvPicPr>
          <p:cNvPr id="1028" name="Picture 4" descr="https://deepmachinelearning.ru/assets/images/LinkNet-elements-06e424ed567d8cbd85aa26dd470d662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67" y="4141332"/>
            <a:ext cx="2442327" cy="22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9340217" y="2986119"/>
            <a:ext cx="2360935" cy="22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117759" y="2986119"/>
            <a:ext cx="2247941" cy="2269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957130"/>
            <a:ext cx="1082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prediction</a:t>
            </a:r>
            <a:r>
              <a:rPr lang="ru-RU" sz="2400" dirty="0">
                <a:solidFill>
                  <a:schemeClr val="bg1"/>
                </a:solidFill>
              </a:rPr>
              <a:t> — это класс задач в компьютерном зрении, где модель должна предсказывать значение для каждого пикселя входного изображения, а не для всего изображения в целом (в отличие от классификации). 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То </a:t>
            </a:r>
            <a:r>
              <a:rPr lang="ru-RU" sz="2400" dirty="0">
                <a:solidFill>
                  <a:schemeClr val="bg1"/>
                </a:solidFill>
              </a:rPr>
              <a:t>есть выход модели — это карта предсказаний того же пространственного разрешения (или близкого к нему), что и вход.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589093"/>
            <a:ext cx="3952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https://habr.com/ru/companies/data_light/articles/855336/</a:t>
            </a:r>
          </a:p>
        </p:txBody>
      </p:sp>
      <p:pic>
        <p:nvPicPr>
          <p:cNvPr id="4100" name="Picture 4" descr="https://habrastorage.org/r/w1560/getpro/habr/upload_files/f3d/3dd/d69/f3d3ddd6921b2dfa9cab6b0b09351a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0" y="2986119"/>
            <a:ext cx="4486566" cy="22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habrastorage.org/r/w1560/getpro/habr/upload_files/65c/e20/b79/65ce20b79015e19fd3c6133391a7aed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1"/>
          <a:stretch/>
        </p:blipFill>
        <p:spPr bwMode="auto">
          <a:xfrm>
            <a:off x="4879134" y="2986119"/>
            <a:ext cx="2248151" cy="22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Бюст Зевса, увеличение разрешения в 4 раз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7" t="-3374" r="-168" b="3374"/>
          <a:stretch/>
        </p:blipFill>
        <p:spPr bwMode="auto">
          <a:xfrm>
            <a:off x="8097655" y="3474968"/>
            <a:ext cx="1268045" cy="12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Бюст Зевса, увеличение разрешения в 4 раз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9"/>
          <a:stretch/>
        </p:blipFill>
        <p:spPr bwMode="auto">
          <a:xfrm>
            <a:off x="7295431" y="3132372"/>
            <a:ext cx="1130062" cy="11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503186" y="6547387"/>
            <a:ext cx="2534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https://habr.com/ru/articles/716706/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436847" y="4675864"/>
            <a:ext cx="1726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Upscaling/</a:t>
            </a:r>
            <a:br>
              <a:rPr lang="en-US" dirty="0" smtClean="0"/>
            </a:br>
            <a:r>
              <a:rPr lang="en-US" dirty="0" smtClean="0"/>
              <a:t>super-resolution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868556" y="6557826"/>
            <a:ext cx="3720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https://habr.com/ru/companies/axenix/articles/865154/</a:t>
            </a:r>
          </a:p>
        </p:txBody>
      </p:sp>
      <p:pic>
        <p:nvPicPr>
          <p:cNvPr id="4106" name="Picture 10" descr="Рисунок 7. Экспериментальная сцена со стаканом и кубико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7" t="30517" r="6103" b="15828"/>
          <a:stretch/>
        </p:blipFill>
        <p:spPr bwMode="auto">
          <a:xfrm>
            <a:off x="9650913" y="2986119"/>
            <a:ext cx="1227076" cy="122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Рисунок 10. Инвертированная карта глубины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t="39862" r="31795" b="24231"/>
          <a:stretch/>
        </p:blipFill>
        <p:spPr bwMode="auto">
          <a:xfrm>
            <a:off x="10280424" y="3826073"/>
            <a:ext cx="1381788" cy="102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9569610" y="4886359"/>
            <a:ext cx="2092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Depth Estimation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40973" y="5210269"/>
            <a:ext cx="124991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Похожие задачи: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Поиск </a:t>
            </a:r>
            <a:r>
              <a:rPr lang="ru-RU" dirty="0">
                <a:solidFill>
                  <a:schemeClr val="bg1"/>
                </a:solidFill>
              </a:rPr>
              <a:t>Аномалий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ru-RU" dirty="0">
                <a:solidFill>
                  <a:schemeClr val="bg1"/>
                </a:solidFill>
              </a:rPr>
              <a:t>низкое качество восстановления),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Inpainiting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denoising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(восстановление искаженных изображений)</a:t>
            </a:r>
            <a:r>
              <a:rPr lang="en-US" dirty="0">
                <a:solidFill>
                  <a:schemeClr val="bg1"/>
                </a:solidFill>
              </a:rPr>
              <a:t>, </a:t>
            </a: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Генерация методом вариационный </a:t>
            </a:r>
            <a:r>
              <a:rPr lang="ru-RU" dirty="0" err="1" smtClean="0">
                <a:solidFill>
                  <a:schemeClr val="bg1"/>
                </a:solidFill>
              </a:rPr>
              <a:t>автоэнкодер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Предсказание следующего кадра для видео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или оптического потока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4461" y="-144463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55575" y="842588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  <a:r>
                  <a:rPr lang="ru-RU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dirty="0">
                    <a:solidFill>
                      <a:schemeClr val="bg1"/>
                    </a:solidFill>
                  </a:rPr>
                  <a:t>backbone</a:t>
                </a:r>
                <a:r>
                  <a:rPr lang="ru-RU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dirty="0">
                    <a:solidFill>
                      <a:schemeClr val="bg1"/>
                    </a:solidFill>
                  </a:rPr>
                  <a:t> с </a:t>
                </a:r>
                <a:r>
                  <a:rPr lang="en-US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dirty="0">
                    <a:solidFill>
                      <a:schemeClr val="bg1"/>
                    </a:solidFill>
                  </a:rPr>
                  <a:t>- Spatial Pyramidal Pooling SPP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ru-RU" dirty="0" smtClean="0">
                  <a:solidFill>
                    <a:schemeClr val="bg1"/>
                  </a:solidFill>
                </a:endParaRPr>
              </a:p>
              <a:p>
                <a:r>
                  <a:rPr lang="ru-RU" dirty="0" smtClean="0">
                    <a:solidFill>
                      <a:schemeClr val="bg1"/>
                    </a:solidFill>
                  </a:rPr>
                  <a:t>Вместо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GAP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несколько его вариантов (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AdaptiveAveragePooling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 err="1" smtClean="0">
                    <a:solidFill>
                      <a:schemeClr val="bg1"/>
                    </a:solidFill>
                  </a:rPr>
                  <a:t>Конкат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. </a:t>
                </a:r>
                <a:r>
                  <a:rPr lang="ru-RU" dirty="0" err="1" smtClean="0">
                    <a:solidFill>
                      <a:schemeClr val="bg1"/>
                    </a:solidFill>
                  </a:rPr>
                  <a:t>Пулингов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 – повышает вероятность восстановления мелких деталей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 smtClean="0">
                    <a:solidFill>
                      <a:schemeClr val="bg1"/>
                    </a:solidFill>
                  </a:rPr>
                  <a:t>После </a:t>
                </a:r>
                <a:r>
                  <a:rPr lang="ru-RU" dirty="0">
                    <a:solidFill>
                      <a:schemeClr val="bg1"/>
                    </a:solidFill>
                  </a:rPr>
                  <a:t>каждого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1 </a:t>
                </a:r>
                <a:r>
                  <a:rPr lang="ru-RU" dirty="0">
                    <a:solidFill>
                      <a:schemeClr val="bg1"/>
                    </a:solidFill>
                  </a:rPr>
                  <a:t>и</a:t>
                </a:r>
                <a:r>
                  <a:rPr lang="en-US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dirty="0">
                    <a:solidFill>
                      <a:schemeClr val="bg1"/>
                    </a:solidFill>
                  </a:rPr>
                  <a:t>SPP </a:t>
                </a:r>
                <a:r>
                  <a:rPr lang="ru-RU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575" y="842588"/>
                <a:ext cx="11664830" cy="4945063"/>
              </a:xfrm>
              <a:blipFill>
                <a:blip r:embed="rId2"/>
                <a:stretch>
                  <a:fillRect l="-941" t="-19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30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62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U-Net – </a:t>
            </a:r>
            <a:r>
              <a:rPr lang="ru-RU" dirty="0" smtClean="0">
                <a:solidFill>
                  <a:schemeClr val="bg1"/>
                </a:solidFill>
              </a:rPr>
              <a:t>большая сеть, не подойдет для </a:t>
            </a:r>
            <a:r>
              <a:rPr lang="en-US" dirty="0" smtClean="0">
                <a:solidFill>
                  <a:schemeClr val="bg1"/>
                </a:solidFill>
              </a:rPr>
              <a:t>Real-Time</a:t>
            </a:r>
            <a:endParaRPr lang="ru-RU" dirty="0">
              <a:solidFill>
                <a:schemeClr val="bg1"/>
              </a:solidFill>
            </a:endParaRP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smtClean="0">
                <a:solidFill>
                  <a:schemeClr val="bg1"/>
                </a:solidFill>
              </a:rPr>
              <a:t>головную часть. 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Напр. сделать </a:t>
            </a:r>
            <a:r>
              <a:rPr lang="ru-RU" sz="2400" dirty="0">
                <a:solidFill>
                  <a:schemeClr val="bg1"/>
                </a:solidFill>
              </a:rPr>
              <a:t>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Такая свёртка дает нелинейное рецептивное поле с </a:t>
            </a:r>
            <a:r>
              <a:rPr lang="ru-RU" sz="2400" dirty="0" err="1" smtClean="0">
                <a:solidFill>
                  <a:schemeClr val="bg1"/>
                </a:solidFill>
              </a:rPr>
              <a:t>сохранеием</a:t>
            </a:r>
            <a:r>
              <a:rPr lang="ru-RU" sz="2400" dirty="0" smtClean="0">
                <a:solidFill>
                  <a:schemeClr val="bg1"/>
                </a:solidFill>
              </a:rPr>
              <a:t> деталей (без </a:t>
            </a:r>
            <a:r>
              <a:rPr lang="ru-RU" sz="2400" dirty="0" err="1" smtClean="0">
                <a:solidFill>
                  <a:schemeClr val="bg1"/>
                </a:solidFill>
              </a:rPr>
              <a:t>пулинга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913" y="3808970"/>
            <a:ext cx="7692195" cy="2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948" y="1119500"/>
            <a:ext cx="11612635" cy="3292480"/>
          </a:xfrm>
        </p:spPr>
        <p:txBody>
          <a:bodyPr>
            <a:noAutofit/>
          </a:bodyPr>
          <a:lstStyle/>
          <a:p>
            <a:pPr lvl="2"/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</a:t>
            </a:r>
            <a:r>
              <a:rPr lang="ru-RU" sz="2400" dirty="0" smtClean="0">
                <a:solidFill>
                  <a:schemeClr val="bg1"/>
                </a:solidFill>
              </a:rPr>
              <a:t>расширенной свертки в использовании разряженного ядра – таким образом ядром небольшого размера перекрывается большая площадь – нелинейный эффект рецептивного поля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545023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959809" y="2640402"/>
                <a:ext cx="10856311" cy="1225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09" y="2640402"/>
                <a:ext cx="10856311" cy="1225400"/>
              </a:xfrm>
              <a:prstGeom prst="rect">
                <a:avLst/>
              </a:prstGeom>
              <a:blipFill>
                <a:blip r:embed="rId3"/>
                <a:stretch>
                  <a:fillRect l="-337" b="-6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0571" y="1119500"/>
            <a:ext cx="11465910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smtClean="0">
                <a:solidFill>
                  <a:schemeClr val="bg1"/>
                </a:solidFill>
              </a:rPr>
              <a:t>развитие </a:t>
            </a:r>
            <a:r>
              <a:rPr lang="ru-RU" sz="2200" dirty="0">
                <a:solidFill>
                  <a:schemeClr val="bg1"/>
                </a:solidFill>
              </a:rPr>
              <a:t>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</a:t>
            </a:r>
            <a:r>
              <a:rPr lang="en-US" sz="2200" dirty="0" smtClean="0">
                <a:solidFill>
                  <a:schemeClr val="bg1"/>
                </a:solidFill>
              </a:rPr>
              <a:t>convolution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Рост рецептивного поля за счет увеличения </a:t>
            </a:r>
            <a:r>
              <a:rPr lang="en-US" sz="2200" dirty="0" smtClean="0">
                <a:solidFill>
                  <a:schemeClr val="bg1"/>
                </a:solidFill>
              </a:rPr>
              <a:t>dilation</a:t>
            </a:r>
            <a:r>
              <a:rPr lang="ru-RU" sz="2200" dirty="0" smtClean="0">
                <a:solidFill>
                  <a:schemeClr val="bg1"/>
                </a:solidFill>
              </a:rPr>
              <a:t> но при той же размерности карт признаков</a:t>
            </a:r>
            <a:r>
              <a:rPr lang="en-US" sz="2200" dirty="0" smtClean="0">
                <a:solidFill>
                  <a:schemeClr val="bg1"/>
                </a:solidFill>
              </a:rPr>
              <a:t> - </a:t>
            </a:r>
            <a:r>
              <a:rPr lang="ru-RU" sz="2200" dirty="0" smtClean="0">
                <a:solidFill>
                  <a:schemeClr val="bg1"/>
                </a:solidFill>
              </a:rPr>
              <a:t>Это улучшает </a:t>
            </a:r>
            <a:r>
              <a:rPr lang="en-US" sz="2200" dirty="0" smtClean="0">
                <a:solidFill>
                  <a:schemeClr val="bg1"/>
                </a:solidFill>
              </a:rPr>
              <a:t>up-scale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Использование </a:t>
            </a:r>
            <a:r>
              <a:rPr lang="ru-RU" sz="2200" dirty="0">
                <a:solidFill>
                  <a:schemeClr val="bg1"/>
                </a:solidFill>
              </a:rPr>
              <a:t>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542" y="4659938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16" y="3091614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 smtClean="0">
                    <a:solidFill>
                      <a:schemeClr val="bg1"/>
                    </a:solidFill>
                  </a:rPr>
                  <a:t>Отличие от 1й версии – давайте попробуем разные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rates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параллельно.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1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747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99224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56600" y="3857625"/>
            <a:ext cx="298450" cy="1206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6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08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869"/>
            <a:ext cx="10515600" cy="96806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Переход от классификации к </a:t>
            </a:r>
            <a:r>
              <a:rPr lang="ru-RU" sz="4800" dirty="0" err="1">
                <a:solidFill>
                  <a:schemeClr val="bg1"/>
                </a:solidFill>
              </a:rPr>
              <a:t>Dense</a:t>
            </a:r>
            <a:r>
              <a:rPr lang="ru-RU" sz="4800" dirty="0">
                <a:solidFill>
                  <a:schemeClr val="bg1"/>
                </a:solidFill>
              </a:rPr>
              <a:t> </a:t>
            </a:r>
            <a:r>
              <a:rPr lang="ru-RU" sz="4800" dirty="0" err="1">
                <a:solidFill>
                  <a:schemeClr val="bg1"/>
                </a:solidFill>
              </a:rPr>
              <a:t>prediction</a:t>
            </a:r>
            <a:r>
              <a:rPr lang="ru-RU" sz="4800" dirty="0">
                <a:solidFill>
                  <a:schemeClr val="bg1"/>
                </a:solidFill>
              </a:rPr>
              <a:t> 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59" y="2571100"/>
            <a:ext cx="7165740" cy="4267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7595" y="2443441"/>
            <a:ext cx="3784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Замена головного слоя 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76494" y="849293"/>
            <a:ext cx="9783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Для семантической сегментации и связанных задач Головной слой </a:t>
            </a:r>
            <a:r>
              <a:rPr lang="ru-RU" sz="2800" dirty="0" err="1" smtClean="0">
                <a:solidFill>
                  <a:schemeClr val="bg1"/>
                </a:solidFill>
              </a:rPr>
              <a:t>д.б</a:t>
            </a:r>
            <a:r>
              <a:rPr lang="ru-RU" sz="2800" dirty="0" smtClean="0">
                <a:solidFill>
                  <a:schemeClr val="bg1"/>
                </a:solidFill>
              </a:rPr>
              <a:t>. размером с входной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808" y="1803400"/>
            <a:ext cx="10721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Кодировщик </a:t>
            </a:r>
            <a:r>
              <a:rPr lang="en-US" sz="2400" dirty="0" smtClean="0">
                <a:solidFill>
                  <a:schemeClr val="bg1"/>
                </a:solidFill>
              </a:rPr>
              <a:t>(backbone) </a:t>
            </a:r>
            <a:r>
              <a:rPr lang="ru-RU" sz="2400" dirty="0" smtClean="0">
                <a:solidFill>
                  <a:schemeClr val="bg1"/>
                </a:solidFill>
              </a:rPr>
              <a:t>может быть обучен для задачи классификации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Головная часть может симметричной (декодер) или в один шаг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imgur.com/vsSPtx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93" y="2505472"/>
            <a:ext cx="6509661" cy="435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459968" y="2154971"/>
            <a:ext cx="2471342" cy="3345852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6778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Dense Prediction Transformer</a:t>
            </a:r>
            <a:r>
              <a:rPr lang="ru-RU" sz="4800" b="1" dirty="0" smtClean="0">
                <a:solidFill>
                  <a:schemeClr val="bg1"/>
                </a:solidFill>
              </a:rPr>
              <a:t> (</a:t>
            </a:r>
            <a:r>
              <a:rPr lang="en-US" sz="4800" b="1" dirty="0" smtClean="0">
                <a:solidFill>
                  <a:schemeClr val="bg1"/>
                </a:solidFill>
              </a:rPr>
              <a:t>DPT)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74590" y="754488"/>
            <a:ext cx="115252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300" dirty="0" smtClean="0">
                <a:solidFill>
                  <a:schemeClr val="bg1"/>
                </a:solidFill>
              </a:rPr>
              <a:t>Идея:</a:t>
            </a:r>
            <a:r>
              <a:rPr lang="en-US" sz="2300" dirty="0" smtClean="0">
                <a:solidFill>
                  <a:schemeClr val="bg1"/>
                </a:solidFill>
              </a:rPr>
              <a:t> VIT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err="1" smtClean="0">
                <a:solidFill>
                  <a:schemeClr val="bg1"/>
                </a:solidFill>
              </a:rPr>
              <a:t>энкодер</a:t>
            </a:r>
            <a:r>
              <a:rPr lang="ru-RU" sz="2300" dirty="0" smtClean="0">
                <a:solidFill>
                  <a:schemeClr val="bg1"/>
                </a:solidFill>
              </a:rPr>
              <a:t> хорошо выделяет </a:t>
            </a:r>
            <a:r>
              <a:rPr lang="ru-RU" sz="2300" dirty="0" err="1" smtClean="0">
                <a:solidFill>
                  <a:schemeClr val="bg1"/>
                </a:solidFill>
              </a:rPr>
              <a:t>фичи</a:t>
            </a:r>
            <a:r>
              <a:rPr lang="ru-RU" sz="2300" dirty="0" smtClean="0">
                <a:solidFill>
                  <a:schemeClr val="bg1"/>
                </a:solidFill>
              </a:rPr>
              <a:t>,</a:t>
            </a:r>
            <a:r>
              <a:rPr lang="en-US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smtClean="0">
                <a:solidFill>
                  <a:schemeClr val="bg1"/>
                </a:solidFill>
              </a:rPr>
              <a:t>но не дает пространственное разрешение </a:t>
            </a:r>
            <a:endParaRPr lang="en-US" sz="2300" dirty="0" smtClean="0">
              <a:solidFill>
                <a:schemeClr val="bg1"/>
              </a:solidFill>
            </a:endParaRPr>
          </a:p>
          <a:p>
            <a:pPr lvl="1"/>
            <a:r>
              <a:rPr lang="ru-RU" sz="2300" dirty="0" smtClean="0">
                <a:solidFill>
                  <a:schemeClr val="bg1"/>
                </a:solidFill>
              </a:rPr>
              <a:t>Глобальные </a:t>
            </a:r>
            <a:r>
              <a:rPr lang="ru-RU" sz="2300" dirty="0" err="1" smtClean="0">
                <a:solidFill>
                  <a:schemeClr val="bg1"/>
                </a:solidFill>
              </a:rPr>
              <a:t>фичи</a:t>
            </a:r>
            <a:r>
              <a:rPr lang="ru-RU" sz="2300" dirty="0" smtClean="0">
                <a:solidFill>
                  <a:schemeClr val="bg1"/>
                </a:solidFill>
              </a:rPr>
              <a:t>, не линейное рецептивное поле. </a:t>
            </a:r>
          </a:p>
          <a:p>
            <a:r>
              <a:rPr lang="ru-RU" sz="2300" dirty="0" err="1" smtClean="0">
                <a:solidFill>
                  <a:schemeClr val="bg1"/>
                </a:solidFill>
              </a:rPr>
              <a:t>Сверточный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err="1" smtClean="0">
                <a:solidFill>
                  <a:schemeClr val="bg1"/>
                </a:solidFill>
              </a:rPr>
              <a:t>деккодер</a:t>
            </a:r>
            <a:r>
              <a:rPr lang="ru-RU" sz="2300" dirty="0" smtClean="0">
                <a:solidFill>
                  <a:schemeClr val="bg1"/>
                </a:solidFill>
              </a:rPr>
              <a:t> хорошо восстанавливает</a:t>
            </a:r>
            <a:r>
              <a:rPr lang="en-US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 smtClean="0">
                <a:solidFill>
                  <a:schemeClr val="bg1"/>
                </a:solidFill>
              </a:rPr>
              <a:t>изображение (локальные </a:t>
            </a:r>
            <a:r>
              <a:rPr lang="ru-RU" sz="2300" dirty="0" err="1" smtClean="0">
                <a:solidFill>
                  <a:schemeClr val="bg1"/>
                </a:solidFill>
              </a:rPr>
              <a:t>фичи</a:t>
            </a:r>
            <a:r>
              <a:rPr lang="ru-RU" sz="2300" dirty="0" smtClean="0">
                <a:solidFill>
                  <a:schemeClr val="bg1"/>
                </a:solidFill>
              </a:rPr>
              <a:t>).</a:t>
            </a:r>
          </a:p>
          <a:p>
            <a:r>
              <a:rPr lang="ru-RU" sz="2300" dirty="0" smtClean="0">
                <a:solidFill>
                  <a:schemeClr val="bg1"/>
                </a:solidFill>
              </a:rPr>
              <a:t>Решение - </a:t>
            </a:r>
            <a:r>
              <a:rPr lang="ru-RU" sz="2300" dirty="0" err="1" smtClean="0">
                <a:solidFill>
                  <a:schemeClr val="bg1"/>
                </a:solidFill>
              </a:rPr>
              <a:t>сетапе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en-US" sz="2300" dirty="0" smtClean="0">
                <a:solidFill>
                  <a:schemeClr val="bg1"/>
                </a:solidFill>
              </a:rPr>
              <a:t>U-Net</a:t>
            </a:r>
            <a:endParaRPr lang="ru-RU" sz="2300" dirty="0" smtClean="0">
              <a:solidFill>
                <a:schemeClr val="bg1"/>
              </a:solidFill>
            </a:endParaRPr>
          </a:p>
          <a:p>
            <a:pPr lvl="1"/>
            <a:r>
              <a:rPr lang="ru-RU" sz="2300" dirty="0" smtClean="0">
                <a:solidFill>
                  <a:schemeClr val="bg1"/>
                </a:solidFill>
              </a:rPr>
              <a:t>Пере использование всех уровней </a:t>
            </a:r>
            <a:r>
              <a:rPr lang="ru-RU" sz="2300" dirty="0" err="1" smtClean="0">
                <a:solidFill>
                  <a:schemeClr val="bg1"/>
                </a:solidFill>
              </a:rPr>
              <a:t>фичей</a:t>
            </a:r>
            <a:endParaRPr lang="en-US" sz="2300" dirty="0" smtClean="0">
              <a:solidFill>
                <a:schemeClr val="bg1"/>
              </a:solidFill>
            </a:endParaRPr>
          </a:p>
          <a:p>
            <a:r>
              <a:rPr lang="ru-RU" sz="2300" dirty="0" smtClean="0">
                <a:solidFill>
                  <a:schemeClr val="bg1"/>
                </a:solidFill>
              </a:rPr>
              <a:t>В переходах </a:t>
            </a:r>
            <a:r>
              <a:rPr lang="en-US" sz="2300" dirty="0" smtClean="0">
                <a:solidFill>
                  <a:schemeClr val="bg1"/>
                </a:solidFill>
              </a:rPr>
              <a:t>E-&gt;D </a:t>
            </a:r>
            <a:r>
              <a:rPr lang="ru-RU" sz="2400" dirty="0" smtClean="0">
                <a:solidFill>
                  <a:schemeClr val="bg1"/>
                </a:solidFill>
              </a:rPr>
              <a:t>признаки </a:t>
            </a:r>
            <a:r>
              <a:rPr lang="ru-RU" sz="2400" dirty="0">
                <a:solidFill>
                  <a:schemeClr val="bg1"/>
                </a:solidFill>
              </a:rPr>
              <a:t>"</a:t>
            </a:r>
            <a:r>
              <a:rPr lang="ru-RU" sz="2400" dirty="0" err="1">
                <a:solidFill>
                  <a:schemeClr val="bg1"/>
                </a:solidFill>
              </a:rPr>
              <a:t>пересобираются</a:t>
            </a:r>
            <a:r>
              <a:rPr lang="ru-RU" sz="2400" dirty="0">
                <a:solidFill>
                  <a:schemeClr val="bg1"/>
                </a:solidFill>
              </a:rPr>
              <a:t>" </a:t>
            </a:r>
            <a:r>
              <a:rPr lang="ru-RU" sz="2400" dirty="0" smtClean="0">
                <a:solidFill>
                  <a:schemeClr val="bg1"/>
                </a:solidFill>
              </a:rPr>
              <a:t/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(</a:t>
            </a:r>
            <a:r>
              <a:rPr lang="ru-RU" sz="2400" dirty="0" err="1">
                <a:solidFill>
                  <a:schemeClr val="bg1"/>
                </a:solidFill>
              </a:rPr>
              <a:t>reassembled</a:t>
            </a:r>
            <a:r>
              <a:rPr lang="ru-RU" sz="2400" dirty="0">
                <a:solidFill>
                  <a:schemeClr val="bg1"/>
                </a:solidFill>
              </a:rPr>
              <a:t>) </a:t>
            </a:r>
            <a:r>
              <a:rPr lang="ru-RU" sz="2400" dirty="0" smtClean="0">
                <a:solidFill>
                  <a:schemeClr val="bg1"/>
                </a:solidFill>
              </a:rPr>
              <a:t>в </a:t>
            </a:r>
            <a:r>
              <a:rPr lang="ru-RU" sz="2400" dirty="0">
                <a:solidFill>
                  <a:schemeClr val="bg1"/>
                </a:solidFill>
              </a:rPr>
              <a:t>тензоры с разным разрешением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1083" y="6238330"/>
            <a:ext cx="272980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https://collab.dvb.bayern/spaces/TUMdlma/pages/73379873/Vision+Transformers+for+Dense+Prediction</a:t>
            </a:r>
          </a:p>
        </p:txBody>
      </p:sp>
      <p:pic>
        <p:nvPicPr>
          <p:cNvPr id="1028" name="Picture 4" descr="https://i.imgur.com/vtlcln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68" y="3973321"/>
            <a:ext cx="2996585" cy="28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imgur.com/0gbUyY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753" y="3689953"/>
            <a:ext cx="2349712" cy="225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SETR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08512" y="1082902"/>
            <a:ext cx="11173888" cy="4351338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Идея – Представить задачу сегментации как </a:t>
            </a:r>
            <a:r>
              <a:rPr lang="en-US" sz="2400" dirty="0" smtClean="0">
                <a:solidFill>
                  <a:schemeClr val="bg1"/>
                </a:solidFill>
              </a:rPr>
              <a:t>Seq2Seq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решает главную проблему FCN: ограниченное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, даже при использовании </a:t>
            </a:r>
            <a:r>
              <a:rPr lang="ru-RU" dirty="0" err="1">
                <a:solidFill>
                  <a:schemeClr val="bg1"/>
                </a:solidFill>
              </a:rPr>
              <a:t>dilated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convolutions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собрать </a:t>
            </a:r>
            <a:r>
              <a:rPr lang="ru-RU" sz="2400" dirty="0" err="1" smtClean="0">
                <a:solidFill>
                  <a:schemeClr val="bg1"/>
                </a:solidFill>
              </a:rPr>
              <a:t>бекбон</a:t>
            </a:r>
            <a:r>
              <a:rPr lang="ru-RU" sz="2400" dirty="0" smtClean="0">
                <a:solidFill>
                  <a:schemeClr val="bg1"/>
                </a:solidFill>
              </a:rPr>
              <a:t> на </a:t>
            </a:r>
            <a:r>
              <a:rPr lang="ru-RU" sz="2400" dirty="0" err="1" smtClean="0">
                <a:solidFill>
                  <a:schemeClr val="bg1"/>
                </a:solidFill>
              </a:rPr>
              <a:t>трансформере</a:t>
            </a:r>
            <a:r>
              <a:rPr lang="ru-RU" sz="2400" dirty="0" smtClean="0">
                <a:solidFill>
                  <a:schemeClr val="bg1"/>
                </a:solidFill>
              </a:rPr>
              <a:t> и несколько вариантов голов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SWIN-like transformer Encoder (</a:t>
            </a:r>
            <a:r>
              <a:rPr lang="ru-RU" sz="2400" dirty="0" smtClean="0">
                <a:solidFill>
                  <a:schemeClr val="bg1"/>
                </a:solidFill>
              </a:rPr>
              <a:t>локальное и глобальное внимание)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290" y="3070671"/>
            <a:ext cx="7559710" cy="356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862604" y="6507463"/>
            <a:ext cx="5433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https://link.springer.com/article/10.1007/s11263-024-02173-w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29633" y="3175205"/>
            <a:ext cx="4662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Merriweather"/>
              </a:rPr>
              <a:t>SETR-</a:t>
            </a:r>
            <a:r>
              <a:rPr lang="en-US" i="1" dirty="0" smtClean="0">
                <a:solidFill>
                  <a:srgbClr val="222222"/>
                </a:solidFill>
                <a:latin typeface="Merriweather"/>
              </a:rPr>
              <a:t>PUP decoder (</a:t>
            </a:r>
            <a:r>
              <a:rPr lang="en-US" dirty="0"/>
              <a:t>progressive </a:t>
            </a:r>
            <a:r>
              <a:rPr lang="en-US" dirty="0" err="1" smtClean="0"/>
              <a:t>upsampling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681388" y="4928511"/>
            <a:ext cx="46723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SETR-</a:t>
            </a:r>
            <a:r>
              <a:rPr lang="en-US" sz="1600" i="1" dirty="0" smtClean="0"/>
              <a:t>MLA</a:t>
            </a:r>
            <a:r>
              <a:rPr lang="en-US" sz="1600" i="1" dirty="0" smtClean="0">
                <a:solidFill>
                  <a:srgbClr val="222222"/>
                </a:solidFill>
                <a:latin typeface="Merriweather"/>
              </a:rPr>
              <a:t> decoder (</a:t>
            </a:r>
            <a:r>
              <a:rPr lang="en-US" sz="1600" dirty="0"/>
              <a:t>multi-level feature aggregation</a:t>
            </a:r>
            <a:r>
              <a:rPr lang="en-US" sz="1600" dirty="0" smtClean="0"/>
              <a:t>)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04800" y="638893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https://sh-tsang.medium.com/review-setr-rethinking-semantic-segmentation-from-a-sequence-to-sequence-perspective-with-8e47389a081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46030" y="4852997"/>
            <a:ext cx="3924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erriweather"/>
              </a:rPr>
              <a:t>SETR-</a:t>
            </a:r>
            <a:r>
              <a:rPr lang="en-US" sz="2000" dirty="0" smtClean="0">
                <a:solidFill>
                  <a:schemeClr val="bg1"/>
                </a:solidFill>
              </a:rPr>
              <a:t>Naïve – </a:t>
            </a:r>
            <a:r>
              <a:rPr lang="ru-RU" sz="2000" dirty="0" err="1" smtClean="0">
                <a:solidFill>
                  <a:schemeClr val="bg1"/>
                </a:solidFill>
              </a:rPr>
              <a:t>свертка+билинейный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апсембплинг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6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234461" y="1110449"/>
            <a:ext cx="12100065" cy="4351338"/>
          </a:xfrm>
        </p:spPr>
        <p:txBody>
          <a:bodyPr>
            <a:norm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</a:rPr>
              <a:t>Энкодер</a:t>
            </a:r>
            <a:r>
              <a:rPr lang="ru-RU" sz="2400" dirty="0" smtClean="0">
                <a:solidFill>
                  <a:schemeClr val="bg1"/>
                </a:solidFill>
              </a:rPr>
              <a:t> – модификация </a:t>
            </a:r>
            <a:r>
              <a:rPr lang="en-US" sz="2400" dirty="0" smtClean="0">
                <a:solidFill>
                  <a:schemeClr val="bg1"/>
                </a:solidFill>
              </a:rPr>
              <a:t>SWIN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 smtClean="0">
                <a:solidFill>
                  <a:schemeClr val="bg1"/>
                </a:solidFill>
              </a:rPr>
              <a:t>Transformer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block</a:t>
            </a:r>
            <a:r>
              <a:rPr lang="ru-RU" sz="2400" dirty="0" smtClean="0">
                <a:solidFill>
                  <a:schemeClr val="bg1"/>
                </a:solidFill>
              </a:rPr>
              <a:t> с локальным вниманием )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Нет </a:t>
            </a:r>
            <a:r>
              <a:rPr lang="en-US" sz="2400" dirty="0" smtClean="0">
                <a:solidFill>
                  <a:schemeClr val="bg1"/>
                </a:solidFill>
              </a:rPr>
              <a:t>position encoder</a:t>
            </a:r>
            <a:r>
              <a:rPr lang="ru-RU" sz="2400" dirty="0" smtClean="0">
                <a:solidFill>
                  <a:schemeClr val="bg1"/>
                </a:solidFill>
              </a:rPr>
              <a:t>-а</a:t>
            </a:r>
            <a:r>
              <a:rPr lang="en-US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solidFill>
                  <a:schemeClr val="bg1"/>
                </a:solidFill>
              </a:rPr>
              <a:t>для восстановления изображения учит позиции </a:t>
            </a:r>
            <a:r>
              <a:rPr lang="ru-RU" sz="2400" dirty="0" err="1" smtClean="0">
                <a:solidFill>
                  <a:schemeClr val="bg1"/>
                </a:solidFill>
              </a:rPr>
              <a:t>пачтей</a:t>
            </a:r>
            <a:r>
              <a:rPr lang="ru-RU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swin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ре-</a:t>
            </a:r>
            <a:r>
              <a:rPr lang="ru-RU" sz="2400" dirty="0" err="1" smtClean="0">
                <a:solidFill>
                  <a:schemeClr val="bg1"/>
                </a:solidFill>
              </a:rPr>
              <a:t>патчит</a:t>
            </a:r>
            <a:r>
              <a:rPr lang="ru-RU" sz="2400" dirty="0" smtClean="0">
                <a:solidFill>
                  <a:schemeClr val="bg1"/>
                </a:solidFill>
              </a:rPr>
              <a:t> позиции, локальное </a:t>
            </a:r>
            <a:r>
              <a:rPr lang="ru-RU" sz="2400" dirty="0" err="1" smtClean="0">
                <a:solidFill>
                  <a:schemeClr val="bg1"/>
                </a:solidFill>
              </a:rPr>
              <a:t>внимаеие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можно </a:t>
            </a:r>
            <a:r>
              <a:rPr lang="ru-RU" dirty="0">
                <a:solidFill>
                  <a:schemeClr val="bg1"/>
                </a:solidFill>
              </a:rPr>
              <a:t>использовать изображения любого размера без интерполяции </a:t>
            </a:r>
            <a:r>
              <a:rPr lang="ru-RU" dirty="0" smtClean="0">
                <a:solidFill>
                  <a:schemeClr val="bg1"/>
                </a:solidFill>
              </a:rPr>
              <a:t>позиционного кодирования→ </a:t>
            </a:r>
            <a:r>
              <a:rPr lang="ru-RU" dirty="0">
                <a:solidFill>
                  <a:schemeClr val="bg1"/>
                </a:solidFill>
              </a:rPr>
              <a:t>лучшая производительность на разных масштабах</a:t>
            </a:r>
            <a:endParaRPr lang="ru-RU" sz="20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Дешевый </a:t>
            </a:r>
            <a:r>
              <a:rPr lang="en-US" sz="2400" dirty="0" smtClean="0">
                <a:solidFill>
                  <a:schemeClr val="bg1"/>
                </a:solidFill>
              </a:rPr>
              <a:t>(MLP</a:t>
            </a:r>
            <a:r>
              <a:rPr lang="ru-RU" sz="2400" dirty="0" smtClean="0">
                <a:solidFill>
                  <a:schemeClr val="bg1"/>
                </a:solidFill>
              </a:rPr>
              <a:t>) декодер</a:t>
            </a:r>
          </a:p>
          <a:p>
            <a:pPr lvl="1"/>
            <a:r>
              <a:rPr lang="ru-RU" sz="2000" dirty="0" smtClean="0">
                <a:solidFill>
                  <a:schemeClr val="bg1"/>
                </a:solidFill>
              </a:rPr>
              <a:t>Аналог </a:t>
            </a:r>
            <a:r>
              <a:rPr lang="en-US" sz="2000" dirty="0" smtClean="0">
                <a:solidFill>
                  <a:schemeClr val="bg1"/>
                </a:solidFill>
              </a:rPr>
              <a:t>FPN</a:t>
            </a:r>
            <a:endParaRPr lang="ru-RU" sz="2000" dirty="0" smtClean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bilinear </a:t>
            </a:r>
            <a:r>
              <a:rPr lang="en-US" dirty="0" err="1">
                <a:solidFill>
                  <a:schemeClr val="bg1"/>
                </a:solidFill>
              </a:rPr>
              <a:t>upsampling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55" y="3003831"/>
            <a:ext cx="7427775" cy="37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08138" y="6468389"/>
            <a:ext cx="2960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https://arxiv.org/abs/2105.15203</a:t>
            </a:r>
          </a:p>
        </p:txBody>
      </p:sp>
    </p:spTree>
    <p:extLst>
      <p:ext uri="{BB962C8B-B14F-4D97-AF65-F5344CB8AC3E}">
        <p14:creationId xmlns:p14="http://schemas.microsoft.com/office/powerpoint/2010/main" val="42923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73367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340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869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Похожие задачи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662" y="699916"/>
            <a:ext cx="69675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Автоэнкодер</a:t>
            </a:r>
            <a:r>
              <a:rPr lang="ru-RU" sz="24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Цель восстановление изображения,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Задача регрессии, не классификации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Применение: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Поиск Аномалий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smtClean="0">
                <a:solidFill>
                  <a:schemeClr val="bg1"/>
                </a:solidFill>
              </a:rPr>
              <a:t>низкое качество восстановления), </a:t>
            </a:r>
          </a:p>
          <a:p>
            <a:r>
              <a:rPr lang="en-US" sz="2400" dirty="0" err="1" smtClean="0">
                <a:solidFill>
                  <a:schemeClr val="bg1"/>
                </a:solidFill>
              </a:rPr>
              <a:t>Inpainiting|denoise</a:t>
            </a:r>
            <a:r>
              <a:rPr lang="ru-RU" sz="2400" dirty="0" smtClean="0">
                <a:solidFill>
                  <a:schemeClr val="bg1"/>
                </a:solidFill>
              </a:rPr>
              <a:t> (восстановление искаженных изображений)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endParaRPr lang="ru-RU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Генерация (шум в латентном пр-ве</a:t>
            </a:r>
            <a:r>
              <a:rPr lang="en-US" sz="2400" dirty="0" smtClean="0">
                <a:solidFill>
                  <a:schemeClr val="bg1"/>
                </a:solidFill>
              </a:rPr>
              <a:t>, VAE</a:t>
            </a:r>
            <a:r>
              <a:rPr lang="ru-RU" sz="2400" dirty="0" smtClean="0">
                <a:solidFill>
                  <a:schemeClr val="bg1"/>
                </a:solidFill>
              </a:rPr>
              <a:t>) 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Analytics Vidh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3795844"/>
            <a:ext cx="5668963" cy="24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-Task Learning for Dense Prediction Tasks: A Surv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1515288"/>
            <a:ext cx="3451225" cy="259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93662" y="645981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https://www.analyticsvidhya.com/blog/2022/01/complete-guide-to-anomaly-detection-with-autoencoders-using-tensorflow/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061200" y="4124788"/>
            <a:ext cx="4711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Оценка глубины </a:t>
            </a:r>
            <a:r>
              <a:rPr lang="en-US" sz="2400" dirty="0" smtClean="0">
                <a:solidFill>
                  <a:schemeClr val="bg1"/>
                </a:solidFill>
              </a:rPr>
              <a:t>(depth estimation)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310105" y="1127481"/>
            <a:ext cx="591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Предсказание плотности </a:t>
            </a:r>
            <a:r>
              <a:rPr lang="en-US" sz="2400" b="1" dirty="0" smtClean="0">
                <a:solidFill>
                  <a:schemeClr val="bg1"/>
                </a:solidFill>
              </a:rPr>
              <a:t>(dense prediction)</a:t>
            </a:r>
            <a:endParaRPr lang="ru-RU" sz="2400" b="1" dirty="0"/>
          </a:p>
        </p:txBody>
      </p:sp>
      <p:pic>
        <p:nvPicPr>
          <p:cNvPr id="3078" name="Picture 6" descr="Graphic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5" b="32085"/>
          <a:stretch/>
        </p:blipFill>
        <p:spPr bwMode="auto">
          <a:xfrm>
            <a:off x="5982297" y="4758851"/>
            <a:ext cx="6122599" cy="1520618"/>
          </a:xfrm>
          <a:prstGeom prst="rect">
            <a:avLst/>
          </a:prstGeom>
          <a:solidFill>
            <a:srgbClr val="F5F5F5"/>
          </a:solidFill>
        </p:spPr>
      </p:pic>
    </p:spTree>
    <p:extLst>
      <p:ext uri="{BB962C8B-B14F-4D97-AF65-F5344CB8AC3E}">
        <p14:creationId xmlns:p14="http://schemas.microsoft.com/office/powerpoint/2010/main" val="26509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994439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685800" y="2794110"/>
            <a:ext cx="10182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Dense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prediction</a:t>
            </a:r>
            <a:r>
              <a:rPr lang="ru-RU" dirty="0">
                <a:solidFill>
                  <a:schemeClr val="bg1"/>
                </a:solidFill>
              </a:rPr>
              <a:t> — это класс задач в компьютерном зрении, где модель должна предсказывать значение для каждого пикселя входного изображения, а не для всего изображения в целом (в отличие от классификации). То есть выход модели — это карта предсказаний того же пространственного разрешения (или близкого к нему), что и вход.</a:t>
            </a:r>
          </a:p>
        </p:txBody>
      </p:sp>
    </p:spTree>
    <p:extLst>
      <p:ext uri="{BB962C8B-B14F-4D97-AF65-F5344CB8AC3E}">
        <p14:creationId xmlns:p14="http://schemas.microsoft.com/office/powerpoint/2010/main" val="13687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05373" y="445727"/>
            <a:ext cx="7177654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06266" y="877016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6266" y="877016"/>
                <a:ext cx="6738856" cy="3577602"/>
              </a:xfrm>
              <a:blipFill>
                <a:blip r:embed="rId2"/>
                <a:stretch>
                  <a:fillRect l="-995" t="-11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Picture 2" descr="https://www.researchgate.net/publication/363183586/figure/fig2/AS:11431281085531261@1663784350410/The-calculation-method-comparison-of-IoU-GIoU-and-DIoU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56" y="4117973"/>
            <a:ext cx="5159943" cy="27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315452" y="582021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</a:t>
            </a:r>
            <a:r>
              <a:rPr lang="ru-RU" sz="1050" dirty="0" smtClean="0">
                <a:solidFill>
                  <a:schemeClr val="bg1"/>
                </a:solidFill>
              </a:rPr>
              <a:t>www.researchgate.net/publication/363183586_Multiscale_Object_Detection_Method_for_Track_Construction_Safety_Based_on_Improved_YOLOv5/figures?lo=1 </a:t>
            </a:r>
            <a:r>
              <a:rPr lang="en-US" sz="1050" dirty="0">
                <a:solidFill>
                  <a:schemeClr val="bg1"/>
                </a:solidFill>
              </a:rPr>
              <a:t>https://www.researchgate.net/publication/358936696_Double_parallel_branches_FCOS_for_human_detection_in_a_crowd/figures?lo=1&amp;utm_source=google&amp;utm_medium=organic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researchgate.net/publication/358936696/figure/fig2/AS:1151465271898113@1651542122263/GIoU-and-DIoU-loss-degrades-to-IoU-loss-for-these-cases-while-our-V-DIoU-loss-is-still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38" y="598845"/>
            <a:ext cx="5414178" cy="32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0" y="4168463"/>
                <a:ext cx="5185330" cy="676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𝑣𝑒𝑟𝑠𝑘𝑦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)+(1−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8463"/>
                <a:ext cx="5185330" cy="676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70" y="4910392"/>
            <a:ext cx="4582663" cy="611022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88080"/>
              </p:ext>
            </p:extLst>
          </p:nvPr>
        </p:nvGraphicFramePr>
        <p:xfrm>
          <a:off x="5185330" y="4214533"/>
          <a:ext cx="2565679" cy="1432560"/>
        </p:xfrm>
        <a:graphic>
          <a:graphicData uri="http://schemas.openxmlformats.org/drawingml/2006/table">
            <a:tbl>
              <a:tblPr/>
              <a:tblGrid>
                <a:gridCol w="532563">
                  <a:extLst>
                    <a:ext uri="{9D8B030D-6E8A-4147-A177-3AD203B41FA5}">
                      <a16:colId xmlns:a16="http://schemas.microsoft.com/office/drawing/2014/main" val="2354704381"/>
                    </a:ext>
                  </a:extLst>
                </a:gridCol>
                <a:gridCol w="2033116">
                  <a:extLst>
                    <a:ext uri="{9D8B030D-6E8A-4147-A177-3AD203B41FA5}">
                      <a16:colId xmlns:a16="http://schemas.microsoft.com/office/drawing/2014/main" val="1176865211"/>
                    </a:ext>
                  </a:extLst>
                </a:gridCol>
              </a:tblGrid>
              <a:tr h="265895">
                <a:tc>
                  <a:txBody>
                    <a:bodyPr/>
                    <a:lstStyle/>
                    <a:p>
                      <a:r>
                        <a:rPr lang="el-GR" sz="1400">
                          <a:effectLst/>
                          <a:latin typeface="+mn-lt"/>
                        </a:rPr>
                        <a:t>β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Смысл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118948"/>
                  </a:ext>
                </a:extLst>
              </a:tr>
              <a:tr h="26589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</a:rPr>
                        <a:t>Штраф за </a:t>
                      </a:r>
                      <a:r>
                        <a:rPr lang="ru-RU" sz="1400" b="0" dirty="0">
                          <a:effectLst/>
                          <a:latin typeface="+mn-lt"/>
                        </a:rPr>
                        <a:t>ложные срабатывания (FP</a:t>
                      </a:r>
                      <a:r>
                        <a:rPr lang="ru-RU" sz="1400" b="0" dirty="0" smtClean="0">
                          <a:effectLst/>
                          <a:latin typeface="+mn-lt"/>
                        </a:rPr>
                        <a:t>)</a:t>
                      </a:r>
                      <a:endParaRPr lang="ru-RU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71160"/>
                  </a:ext>
                </a:extLst>
              </a:tr>
              <a:tr h="26589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</a:rPr>
                        <a:t>Штраф за </a:t>
                      </a:r>
                      <a:r>
                        <a:rPr lang="ru-RU" sz="1400" b="0" dirty="0">
                          <a:effectLst/>
                          <a:latin typeface="+mn-lt"/>
                        </a:rPr>
                        <a:t>пропуски (FN</a:t>
                      </a:r>
                      <a:r>
                        <a:rPr lang="ru-RU" sz="1400" b="0" dirty="0" smtClean="0">
                          <a:effectLst/>
                          <a:latin typeface="+mn-lt"/>
                        </a:rPr>
                        <a:t>)</a:t>
                      </a:r>
                      <a:endParaRPr lang="ru-RU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086575"/>
                  </a:ext>
                </a:extLst>
              </a:tr>
              <a:tr h="265895"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</a:rPr>
                        <a:t>Dice Loss (</a:t>
                      </a:r>
                      <a:r>
                        <a:rPr lang="ru-RU" sz="1400" dirty="0">
                          <a:effectLst/>
                          <a:latin typeface="+mn-lt"/>
                        </a:rPr>
                        <a:t>баланс)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8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00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Деформированная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Можно пойти дальше и не просто расширить свертку, а еще и обучить смещения – будет деформированная свертка.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Используется очень редко.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1" y="3114811"/>
            <a:ext cx="4188520" cy="3601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17" y="2734431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Swin</a:t>
            </a:r>
            <a:r>
              <a:rPr lang="en-US" sz="4800" b="1" dirty="0" smtClean="0">
                <a:solidFill>
                  <a:schemeClr val="bg1"/>
                </a:solidFill>
              </a:rPr>
              <a:t>-U-Net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04800" y="1689327"/>
            <a:ext cx="5648325" cy="36732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U-Net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подобрая</a:t>
            </a:r>
            <a:r>
              <a:rPr lang="ru-RU" dirty="0">
                <a:solidFill>
                  <a:schemeClr val="bg1"/>
                </a:solidFill>
              </a:rPr>
              <a:t> структура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Swin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Swin</a:t>
            </a:r>
            <a:r>
              <a:rPr lang="ru-RU" dirty="0" smtClean="0">
                <a:solidFill>
                  <a:schemeClr val="bg1"/>
                </a:solidFill>
              </a:rPr>
              <a:t> - декодер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AutoShape 4" descr="Medical Image Segmentation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2" name="Picture 6" descr="Review — Swin-Unet: Unet-like Pure Transformer for Medical Image  Segmentation | by Sik-Ho Tsang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439" y="1209675"/>
            <a:ext cx="5131735" cy="54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557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https://sh-tsang.medium.com/review-swin-unet-unet-like-pure-transformer-for-medical-image-segmentation-63006c850f86</a:t>
            </a:r>
          </a:p>
        </p:txBody>
      </p:sp>
    </p:spTree>
    <p:extLst>
      <p:ext uri="{BB962C8B-B14F-4D97-AF65-F5344CB8AC3E}">
        <p14:creationId xmlns:p14="http://schemas.microsoft.com/office/powerpoint/2010/main" val="156467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60999" y="1087878"/>
            <a:ext cx="11935626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Label </a:t>
            </a:r>
            <a:r>
              <a:rPr lang="ru-RU" sz="2400" dirty="0" smtClean="0">
                <a:solidFill>
                  <a:schemeClr val="bg1"/>
                </a:solidFill>
              </a:rPr>
              <a:t>сегментации – это маска.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u="sng" dirty="0" smtClean="0">
                <a:solidFill>
                  <a:schemeClr val="bg1"/>
                </a:solidFill>
              </a:rPr>
              <a:t>Каждый канал разметки (маска) – это класс, заданный бинарной маской</a:t>
            </a:r>
            <a:endParaRPr lang="ru-RU" u="sng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30" y="3445692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278952" y="3445693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496805" y="3445694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Иерархическая </a:t>
            </a:r>
            <a:r>
              <a:rPr lang="ru-RU" sz="4800" b="1" dirty="0" err="1">
                <a:solidFill>
                  <a:schemeClr val="bg1"/>
                </a:solidFill>
              </a:rPr>
              <a:t>сегмтенация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1425419"/>
            <a:ext cx="6067425" cy="51517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812374"/>
            <a:ext cx="6198710" cy="25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288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86911" y="3494241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9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Особенности Семантической сегментации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b="1" dirty="0" smtClean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 smtClean="0">
                <a:solidFill>
                  <a:schemeClr val="bg1"/>
                </a:solidFill>
              </a:rPr>
              <a:t>Объекты </a:t>
            </a:r>
            <a:r>
              <a:rPr lang="ru-RU" sz="2200" dirty="0">
                <a:solidFill>
                  <a:schemeClr val="bg1"/>
                </a:solidFill>
              </a:rPr>
              <a:t>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5" y="3149829"/>
            <a:ext cx="4180008" cy="34869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u="sng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773" t="-1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b="1" dirty="0" smtClean="0">
                    <a:solidFill>
                      <a:schemeClr val="bg1"/>
                    </a:solidFill>
                  </a:rPr>
                  <a:t>Геометрическая функция потерь </a:t>
                </a:r>
                <a:r>
                  <a:rPr lang="ru-RU" sz="2200" dirty="0">
                    <a:solidFill>
                      <a:schemeClr val="bg1"/>
                    </a:solidFill>
                  </a:rPr>
                  <a:t/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𝐷𝑖𝑐𝑒𝐿𝑜𝑠𝑠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=1−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𝐷𝑐𝑖𝑒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629" t="-1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352" y="1528567"/>
            <a:ext cx="3557337" cy="3932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278469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view — GIoU: Generalized Intersection over Union | by Sik-Ho Tsang | 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7" y="5057776"/>
            <a:ext cx="3800218" cy="172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6649385" y="6066060"/>
                <a:ext cx="4950586" cy="674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𝑣𝑒𝑟𝑠𝑘𝑦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385" y="6066060"/>
                <a:ext cx="4950586" cy="674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56718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Виды Функции потерь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837399"/>
                <a:ext cx="6738856" cy="543294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300" dirty="0" err="1" smtClean="0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3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классификация (напр. кросс-энтропия</a:t>
                </a:r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)</a:t>
                </a: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3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3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Геометрическая оценка только по границам локализации  классов (</a:t>
                </a:r>
                <a:r>
                  <a:rPr lang="en-US" sz="2300" dirty="0">
                    <a:solidFill>
                      <a:schemeClr val="bg1"/>
                    </a:solidFill>
                  </a:rPr>
                  <a:t>Boundary-aware metrics 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например, расстояние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300" dirty="0">
                    <a:solidFill>
                      <a:schemeClr val="bg1"/>
                    </a:solidFill>
                  </a:rPr>
                  <a:t>)</a:t>
                </a:r>
                <a:endParaRPr lang="en-US" sz="23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3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3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3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3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837399"/>
                <a:ext cx="6738856" cy="5432940"/>
              </a:xfrm>
              <a:blipFill>
                <a:blip r:embed="rId2"/>
                <a:stretch>
                  <a:fillRect l="-905" t="-16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37" y="999003"/>
            <a:ext cx="4014265" cy="1829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72" y="2934605"/>
            <a:ext cx="1769521" cy="19561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1079857" y="4353123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The structure of SC-UNet. |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 descr="The structure of SC-UNet. | Download Scientific Dia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2" b="39129"/>
          <a:stretch/>
        </p:blipFill>
        <p:spPr bwMode="auto">
          <a:xfrm>
            <a:off x="7275212" y="3614885"/>
            <a:ext cx="946250" cy="26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392030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1929</Words>
  <Application>Microsoft Office PowerPoint</Application>
  <PresentationFormat>Широкоэкранный</PresentationFormat>
  <Paragraphs>342</Paragraphs>
  <Slides>45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Merriweather</vt:lpstr>
      <vt:lpstr>Mont Regular</vt:lpstr>
      <vt:lpstr>system-ui</vt:lpstr>
      <vt:lpstr>Times New Roman</vt:lpstr>
      <vt:lpstr>Тема Office</vt:lpstr>
      <vt:lpstr>1_Тема Office</vt:lpstr>
      <vt:lpstr>Презентация PowerPoint</vt:lpstr>
      <vt:lpstr>Задачи компьютерного зрения</vt:lpstr>
      <vt:lpstr>Переход от классификации к Dense prediction </vt:lpstr>
      <vt:lpstr>Особенности семантической сегментации</vt:lpstr>
      <vt:lpstr>Особенности Семантической сегментации</vt:lpstr>
      <vt:lpstr>Функция потерь  межканальная классификация</vt:lpstr>
      <vt:lpstr>Функция потерь  межканальная классификация</vt:lpstr>
      <vt:lpstr>Виды Функции потерь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Задача сегментации – deep learning FCN</vt:lpstr>
      <vt:lpstr>Архитектуры сегментации DeconvNet/SegNet</vt:lpstr>
      <vt:lpstr>Сегментация DeconvNet/SegNet</vt:lpstr>
      <vt:lpstr>Сегментация U-Net</vt:lpstr>
      <vt:lpstr>Сегментация U-Net</vt:lpstr>
      <vt:lpstr>Сети на основе U-Net</vt:lpstr>
      <vt:lpstr>Сегментация PSPNet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 V2</vt:lpstr>
      <vt:lpstr>Сегментация DeepLab V3</vt:lpstr>
      <vt:lpstr>Сегментация DeepLab V3+</vt:lpstr>
      <vt:lpstr>Сегментация DeepLab V3+</vt:lpstr>
      <vt:lpstr>Dense Prediction Transformer (DPT)</vt:lpstr>
      <vt:lpstr>Сегментация SETR</vt:lpstr>
      <vt:lpstr>Сегментация SegFormer</vt:lpstr>
      <vt:lpstr>Свертка высокого разрешения</vt:lpstr>
      <vt:lpstr>Сегментация DeepLab</vt:lpstr>
      <vt:lpstr>Похожие задачи</vt:lpstr>
      <vt:lpstr>Задачи компьютерного зрения</vt:lpstr>
      <vt:lpstr>Функция потерь  межканальная классификация</vt:lpstr>
      <vt:lpstr>Деформированная свертка</vt:lpstr>
      <vt:lpstr>Сегментация Трансформеры Swin-U-Net</vt:lpstr>
      <vt:lpstr>Иерархическая сегмтенация</vt:lpstr>
      <vt:lpstr>Сегментация DeepLab</vt:lpstr>
      <vt:lpstr>Сегментация DeepLab</vt:lpstr>
      <vt:lpstr>Сегментация DeconvNet</vt:lpstr>
      <vt:lpstr>Свертка высокого разрешения</vt:lpstr>
      <vt:lpstr>Сегментация SegNet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148</cp:revision>
  <dcterms:created xsi:type="dcterms:W3CDTF">2021-12-17T14:01:26Z</dcterms:created>
  <dcterms:modified xsi:type="dcterms:W3CDTF">2025-12-05T10:08:04Z</dcterms:modified>
</cp:coreProperties>
</file>